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4">
  <p:sldMasterIdLst>
    <p:sldMasterId id="2147483651" r:id="rId1"/>
  </p:sldMasterIdLst>
  <p:notesMasterIdLst>
    <p:notesMasterId r:id="rId11"/>
  </p:notesMasterIdLst>
  <p:handoutMasterIdLst>
    <p:handoutMasterId r:id="rId12"/>
  </p:handoutMasterIdLst>
  <p:sldIdLst>
    <p:sldId id="256" r:id="rId2"/>
    <p:sldId id="887" r:id="rId3"/>
    <p:sldId id="279" r:id="rId4"/>
    <p:sldId id="291" r:id="rId5"/>
    <p:sldId id="932" r:id="rId6"/>
    <p:sldId id="934" r:id="rId7"/>
    <p:sldId id="935" r:id="rId8"/>
    <p:sldId id="585" r:id="rId9"/>
    <p:sldId id="936" r:id="rId10"/>
  </p:sldIdLst>
  <p:sldSz cx="9144000" cy="5143500" type="screen16x9"/>
  <p:notesSz cx="6669088" cy="9926638"/>
  <p:defaultTextStyle>
    <a:defPPr>
      <a:defRPr lang="de-DE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1pPr>
    <a:lvl2pPr marL="389626" algn="l" rtl="0" eaLnBrk="0" fontAlgn="base" hangingPunct="0">
      <a:lnSpc>
        <a:spcPct val="90000"/>
      </a:lnSpc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2pPr>
    <a:lvl3pPr marL="779252" algn="l" rtl="0" eaLnBrk="0" fontAlgn="base" hangingPunct="0">
      <a:lnSpc>
        <a:spcPct val="90000"/>
      </a:lnSpc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3pPr>
    <a:lvl4pPr marL="1168878" algn="l" rtl="0" eaLnBrk="0" fontAlgn="base" hangingPunct="0">
      <a:lnSpc>
        <a:spcPct val="90000"/>
      </a:lnSpc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4pPr>
    <a:lvl5pPr marL="1558503" algn="l" rtl="0" eaLnBrk="0" fontAlgn="base" hangingPunct="0">
      <a:lnSpc>
        <a:spcPct val="90000"/>
      </a:lnSpc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5pPr>
    <a:lvl6pPr marL="1948129" algn="l" defTabSz="779252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+mn-cs"/>
      </a:defRPr>
    </a:lvl6pPr>
    <a:lvl7pPr marL="2337755" algn="l" defTabSz="779252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+mn-cs"/>
      </a:defRPr>
    </a:lvl7pPr>
    <a:lvl8pPr marL="2727381" algn="l" defTabSz="779252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+mn-cs"/>
      </a:defRPr>
    </a:lvl8pPr>
    <a:lvl9pPr marL="3117007" algn="l" defTabSz="779252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EABEB0F-16AB-0761-F7E3-236144D9D9B6}" name="Jaeggi Thomas" initials="JT" userId="S::Thomas.Jaeggi@sbv-usp.ch::706a4927-bbea-4cd4-8dda-0dcf6e51f4b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rbellay Michel" initials="DM" lastIdx="22" clrIdx="0">
    <p:extLst>
      <p:ext uri="{19B8F6BF-5375-455C-9EA6-DF929625EA0E}">
        <p15:presenceInfo xmlns:p15="http://schemas.microsoft.com/office/powerpoint/2012/main" userId="S::michel.darbellay@sbv-usp.ch::ee7809cb-4df7-4832-b4cf-2af09b6f3252" providerId="AD"/>
      </p:ext>
    </p:extLst>
  </p:cmAuthor>
  <p:cmAuthor id="2" name="Giacomini Dominique" initials="GD" lastIdx="5" clrIdx="1">
    <p:extLst>
      <p:ext uri="{19B8F6BF-5375-455C-9EA6-DF929625EA0E}">
        <p15:presenceInfo xmlns:p15="http://schemas.microsoft.com/office/powerpoint/2012/main" userId="S::dominique.giacomini@sbv-usp.ch::06043298-0764-48e4-a415-a2f7a4f01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59D00"/>
    <a:srgbClr val="9EA500"/>
    <a:srgbClr val="6C6D20"/>
    <a:srgbClr val="FFFFFF"/>
    <a:srgbClr val="008342"/>
    <a:srgbClr val="009900"/>
    <a:srgbClr val="62EAFC"/>
    <a:srgbClr val="CCFFCC"/>
    <a:srgbClr val="3A1A35"/>
    <a:srgbClr val="5400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ittlere Formatvorlage 4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Mittlere Formatvorlage 4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Mittlere Formatvorlage 4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unkle Formatvorlage 2 - Akzent 5/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DBED569-4797-4DF1-A0F4-6AAB3CD982D8}" styleName="Helle Formatvorlage 3 - Akz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6" autoAdjust="0"/>
    <p:restoredTop sz="79736" autoAdjust="0"/>
  </p:normalViewPr>
  <p:slideViewPr>
    <p:cSldViewPr snapToObjects="1">
      <p:cViewPr varScale="1">
        <p:scale>
          <a:sx n="70" d="100"/>
          <a:sy n="70" d="100"/>
        </p:scale>
        <p:origin x="1204" y="5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110" d="100"/>
          <a:sy n="110" d="100"/>
        </p:scale>
        <p:origin x="5250" y="96"/>
      </p:cViewPr>
      <p:guideLst>
        <p:guide orient="horz" pos="3126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9525"/>
            <a:ext cx="288925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>
              <a:defRPr sz="1000" b="0" i="1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9525"/>
            <a:ext cx="288925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>
              <a:defRPr sz="1000" b="0" i="1"/>
            </a:lvl1pPr>
          </a:lstStyle>
          <a:p>
            <a:fld id="{C294FA32-F559-4A57-9EEC-CF0CD267C4C1}" type="datetime1">
              <a:rPr lang="de-CH"/>
              <a:pPr/>
              <a:t>08.08.2022</a:t>
            </a:fld>
            <a:endParaRPr lang="de-DE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0388"/>
            <a:ext cx="288925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>
              <a:defRPr sz="1000" b="0" i="1"/>
            </a:lvl1pPr>
          </a:lstStyle>
          <a:p>
            <a:r>
              <a:rPr lang="de-DE"/>
              <a:t>© SBV/USP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50388"/>
            <a:ext cx="288925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>
              <a:defRPr sz="1000" b="0" i="1"/>
            </a:lvl1pPr>
          </a:lstStyle>
          <a:p>
            <a:fld id="{E2BF7163-B925-40AC-8441-76BE36B54A23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732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9525"/>
            <a:ext cx="288925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>
              <a:lnSpc>
                <a:spcPct val="100000"/>
              </a:lnSpc>
              <a:defRPr sz="1000" b="0" i="1"/>
            </a:lvl1pPr>
          </a:lstStyle>
          <a:p>
            <a:endParaRPr lang="de-D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9525"/>
            <a:ext cx="288925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>
              <a:lnSpc>
                <a:spcPct val="100000"/>
              </a:lnSpc>
              <a:defRPr sz="1000" b="0" i="1"/>
            </a:lvl1pPr>
          </a:lstStyle>
          <a:p>
            <a:fld id="{8CD33CD9-226D-4BD5-B5BE-52A5E38EC0B6}" type="datetime1">
              <a:rPr lang="de-CH"/>
              <a:pPr/>
              <a:t>08.08.2022</a:t>
            </a:fld>
            <a:endParaRPr lang="de-DE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50388"/>
            <a:ext cx="288925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>
              <a:lnSpc>
                <a:spcPct val="100000"/>
              </a:lnSpc>
              <a:defRPr sz="1000" b="0" i="1"/>
            </a:lvl1pPr>
          </a:lstStyle>
          <a:p>
            <a:r>
              <a:rPr lang="de-DE"/>
              <a:t>© SBV/USP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50388"/>
            <a:ext cx="288925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>
              <a:lnSpc>
                <a:spcPct val="100000"/>
              </a:lnSpc>
              <a:defRPr sz="1000" b="0" i="1"/>
            </a:lvl1pPr>
          </a:lstStyle>
          <a:p>
            <a:fld id="{66646E1A-44C6-4F46-A7CA-16D5146AD6DA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8050"/>
            <a:ext cx="4891088" cy="417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Hauptteiltext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205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54000" y="869950"/>
            <a:ext cx="6162675" cy="3467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95594092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649376" rtl="0" fontAlgn="base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9626" algn="l" defTabSz="649376" rtl="0" fontAlgn="base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79252" algn="l" defTabSz="649376" rtl="0" fontAlgn="base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68878" algn="l" defTabSz="649376" rtl="0" fontAlgn="base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58503" algn="l" defTabSz="649376" rtl="0" fontAlgn="base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48129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de-DE"/>
              <a:t>© SBV/USP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646E1A-44C6-4F46-A7CA-16D5146AD6DA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4342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de-DE"/>
              <a:t>© SBV/USP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646E1A-44C6-4F46-A7CA-16D5146AD6DA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5652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de-DE"/>
              <a:t>© SBV/USP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646E1A-44C6-4F46-A7CA-16D5146AD6DA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508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de-DE"/>
              <a:t>© SBV/USP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646E1A-44C6-4F46-A7CA-16D5146AD6DA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71765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de-DE"/>
              <a:t>© SBV/USP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646E1A-44C6-4F46-A7CA-16D5146AD6DA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1876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Dreispra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0"/>
          </p:nvPr>
        </p:nvSpPr>
        <p:spPr>
          <a:xfrm>
            <a:off x="2577932" y="1491630"/>
            <a:ext cx="6566068" cy="1780208"/>
          </a:xfrm>
          <a:prstGeom prst="rect">
            <a:avLst/>
          </a:prstGeom>
        </p:spPr>
        <p:txBody>
          <a:bodyPr lIns="77925" tIns="38963" rIns="77925" bIns="38963"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5" name="Textplatzhalter 3"/>
          <p:cNvSpPr txBox="1">
            <a:spLocks/>
          </p:cNvSpPr>
          <p:nvPr userDrawn="1"/>
        </p:nvSpPr>
        <p:spPr>
          <a:xfrm>
            <a:off x="0" y="1491630"/>
            <a:ext cx="2577932" cy="178020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77925" tIns="38963" rIns="77925" bIns="3896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Aft>
                <a:spcPts val="0"/>
              </a:spcAft>
            </a:pPr>
            <a:endParaRPr lang="de-DE" b="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endParaRPr lang="de-DE" b="0" dirty="0"/>
          </a:p>
          <a:p>
            <a:pPr marL="0" indent="0" fontAlgn="auto">
              <a:lnSpc>
                <a:spcPct val="100000"/>
              </a:lnSpc>
              <a:spcAft>
                <a:spcPts val="0"/>
              </a:spcAft>
              <a:buNone/>
            </a:pPr>
            <a:endParaRPr lang="de-DE" b="0" dirty="0"/>
          </a:p>
          <a:p>
            <a:pPr marL="0" indent="0" algn="r" fontAlgn="auto">
              <a:lnSpc>
                <a:spcPct val="100000"/>
              </a:lnSpc>
              <a:spcAft>
                <a:spcPts val="0"/>
              </a:spcAft>
              <a:buNone/>
            </a:pPr>
            <a:endParaRPr lang="de-DE" b="1" dirty="0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2577932" y="4515966"/>
            <a:ext cx="0" cy="627534"/>
          </a:xfrm>
          <a:prstGeom prst="line">
            <a:avLst/>
          </a:prstGeom>
          <a:noFill/>
          <a:ln w="50800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de-CH"/>
          </a:p>
        </p:txBody>
      </p:sp>
      <p:sp>
        <p:nvSpPr>
          <p:cNvPr id="8" name="Textplatzhalt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967535" y="4443413"/>
            <a:ext cx="1568855" cy="592361"/>
          </a:xfrm>
          <a:prstGeom prst="rect">
            <a:avLst/>
          </a:prstGeom>
        </p:spPr>
        <p:txBody>
          <a:bodyPr lIns="77925" tIns="38963" rIns="77925" bIns="38963"/>
          <a:lstStyle>
            <a:lvl1pPr marL="0" indent="0" algn="r">
              <a:buNone/>
              <a:defRPr sz="1100" b="1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Ort der Präsentation &amp; Datum</a:t>
            </a:r>
            <a:br>
              <a:rPr lang="de-DE" dirty="0"/>
            </a:b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1543" y="2628187"/>
            <a:ext cx="2494846" cy="344661"/>
          </a:xfrm>
          <a:prstGeom prst="rect">
            <a:avLst/>
          </a:prstGeom>
        </p:spPr>
        <p:txBody>
          <a:bodyPr lIns="77925" tIns="38963" rIns="77925" bIns="38963"/>
          <a:lstStyle>
            <a:lvl1pPr marL="0" indent="0" algn="r">
              <a:buNone/>
              <a:defRPr lang="de-CH" sz="1700" b="1" kern="1200" baseline="0" dirty="0">
                <a:solidFill>
                  <a:schemeClr val="bg1"/>
                </a:solidFill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 lvl="0"/>
            <a:r>
              <a:rPr lang="de-DE" dirty="0"/>
              <a:t>Name</a:t>
            </a:r>
            <a:endParaRPr lang="de-CH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8667" y="2949792"/>
            <a:ext cx="2494846" cy="216024"/>
          </a:xfrm>
          <a:prstGeom prst="rect">
            <a:avLst/>
          </a:prstGeom>
        </p:spPr>
        <p:txBody>
          <a:bodyPr lIns="77925" tIns="38963" rIns="77925" bIns="38963"/>
          <a:lstStyle>
            <a:lvl1pPr marL="0" indent="0" algn="r">
              <a:buNone/>
              <a:defRPr lang="de-CH" sz="1200" b="1" kern="1200" dirty="0">
                <a:solidFill>
                  <a:schemeClr val="bg1"/>
                </a:solidFill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 lvl="0"/>
            <a:r>
              <a:rPr lang="de-DE" dirty="0"/>
              <a:t>Funktion</a:t>
            </a:r>
            <a:endParaRPr lang="de-CH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 hasCustomPrompt="1"/>
          </p:nvPr>
        </p:nvSpPr>
        <p:spPr>
          <a:xfrm>
            <a:off x="2478472" y="3392091"/>
            <a:ext cx="6081664" cy="800100"/>
          </a:xfrm>
          <a:prstGeom prst="rect">
            <a:avLst/>
          </a:prstGeom>
        </p:spPr>
        <p:txBody>
          <a:bodyPr lIns="77925" tIns="38963" rIns="77925" bIns="38963"/>
          <a:lstStyle>
            <a:lvl1pPr marL="0" indent="0">
              <a:buFontTx/>
              <a:buNone/>
              <a:defRPr b="1" i="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Titel der Präsentation</a:t>
            </a:r>
          </a:p>
        </p:txBody>
      </p:sp>
    </p:spTree>
    <p:extLst>
      <p:ext uri="{BB962C8B-B14F-4D97-AF65-F5344CB8AC3E}">
        <p14:creationId xmlns:p14="http://schemas.microsoft.com/office/powerpoint/2010/main" val="167011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mit Bild Dreispra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ChangeArrowheads="1"/>
          </p:cNvSpPr>
          <p:nvPr userDrawn="1"/>
        </p:nvSpPr>
        <p:spPr bwMode="auto">
          <a:xfrm>
            <a:off x="1" y="856060"/>
            <a:ext cx="1761392" cy="161925"/>
          </a:xfrm>
          <a:prstGeom prst="rect">
            <a:avLst/>
          </a:prstGeom>
          <a:solidFill>
            <a:schemeClr val="accent6">
              <a:lumMod val="75000"/>
              <a:alpha val="34901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lIns="77925" tIns="38963" rIns="77925" bIns="38963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de-CH" altLang="de-DE" b="0"/>
          </a:p>
        </p:txBody>
      </p:sp>
      <p:cxnSp>
        <p:nvCxnSpPr>
          <p:cNvPr id="10" name="Gerade Verbindung 2"/>
          <p:cNvCxnSpPr>
            <a:cxnSpLocks noChangeShapeType="1"/>
          </p:cNvCxnSpPr>
          <p:nvPr userDrawn="1"/>
        </p:nvCxnSpPr>
        <p:spPr bwMode="auto">
          <a:xfrm flipH="1">
            <a:off x="-11011" y="843558"/>
            <a:ext cx="9144000" cy="0"/>
          </a:xfrm>
          <a:prstGeom prst="line">
            <a:avLst/>
          </a:prstGeom>
          <a:noFill/>
          <a:ln w="50800" cap="rnd" algn="ctr">
            <a:solidFill>
              <a:schemeClr val="accent6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Bildplatzhalter 11"/>
          <p:cNvSpPr>
            <a:spLocks noGrp="1"/>
          </p:cNvSpPr>
          <p:nvPr>
            <p:ph type="pic" sz="quarter" idx="10"/>
          </p:nvPr>
        </p:nvSpPr>
        <p:spPr>
          <a:xfrm>
            <a:off x="1" y="863600"/>
            <a:ext cx="1761392" cy="427990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lIns="77925" tIns="38963" rIns="77925" bIns="38963" anchor="ctr"/>
          <a:lstStyle>
            <a:lvl1pPr marL="0" indent="0" algn="ctr">
              <a:buNone/>
              <a:defRPr sz="170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8567207" y="4948237"/>
            <a:ext cx="0" cy="195263"/>
          </a:xfrm>
          <a:prstGeom prst="line">
            <a:avLst/>
          </a:prstGeom>
          <a:noFill/>
          <a:ln w="50800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4"/>
          </p:nvPr>
        </p:nvSpPr>
        <p:spPr>
          <a:xfrm>
            <a:off x="2123329" y="1275606"/>
            <a:ext cx="6443878" cy="3455938"/>
          </a:xfrm>
          <a:prstGeom prst="rect">
            <a:avLst/>
          </a:prstGeom>
        </p:spPr>
        <p:txBody>
          <a:bodyPr lIns="77925" tIns="38963" rIns="77925" bIns="38963"/>
          <a:lstStyle>
            <a:lvl1pPr marL="292219" indent="-292219">
              <a:buFont typeface="Wingdings" panose="05000000000000000000" pitchFamily="2" charset="2"/>
              <a:buChar char="§"/>
              <a:defRPr sz="2000" baseline="0">
                <a:latin typeface="Calibri" panose="020F0502020204030204" pitchFamily="34" charset="0"/>
              </a:defRPr>
            </a:lvl1pPr>
            <a:lvl2pPr marL="633142" indent="-243516">
              <a:buFont typeface="Wingdings" panose="05000000000000000000" pitchFamily="2" charset="2"/>
              <a:buChar char="ú"/>
              <a:defRPr sz="1700">
                <a:latin typeface="Calibri" panose="020F0502020204030204" pitchFamily="34" charset="0"/>
              </a:defRPr>
            </a:lvl2pPr>
            <a:lvl3pPr marL="974065" indent="-194813">
              <a:buFont typeface="Wingdings" panose="05000000000000000000" pitchFamily="2" charset="2"/>
              <a:buChar char=""/>
              <a:defRPr sz="1700" baseline="0">
                <a:latin typeface="Calibri" panose="020F0502020204030204" pitchFamily="34" charset="0"/>
              </a:defRPr>
            </a:lvl3pPr>
            <a:lvl4pPr marL="1461097" indent="-292219">
              <a:buFont typeface="Wingdings" panose="05000000000000000000" pitchFamily="2" charset="2"/>
              <a:buChar char="ú"/>
              <a:defRPr baseline="0">
                <a:latin typeface="Calibri" panose="020F0502020204030204" pitchFamily="34" charset="0"/>
              </a:defRPr>
            </a:lvl4pPr>
            <a:lvl5pPr marL="1558503" indent="0">
              <a:buNone/>
              <a:defRPr baseline="0">
                <a:latin typeface="Calibri" panose="020F0502020204030204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18" name="Foliennummernplatzhalter 1"/>
          <p:cNvSpPr>
            <a:spLocks noGrp="1"/>
          </p:cNvSpPr>
          <p:nvPr>
            <p:ph type="sldNum" sz="quarter" idx="4"/>
          </p:nvPr>
        </p:nvSpPr>
        <p:spPr>
          <a:xfrm>
            <a:off x="8360729" y="4859663"/>
            <a:ext cx="506384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r">
              <a:defRPr sz="11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fld id="{6C860DD3-34C8-481A-BCF8-958105566AFD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2123344" y="86916"/>
            <a:ext cx="6443863" cy="702469"/>
          </a:xfrm>
          <a:prstGeom prst="rect">
            <a:avLst/>
          </a:prstGeom>
        </p:spPr>
        <p:txBody>
          <a:bodyPr lIns="77925" tIns="38963" rIns="77925" bIns="38963" anchor="ctr" anchorCtr="0"/>
          <a:lstStyle>
            <a:lvl1pPr marL="0" indent="0">
              <a:buNone/>
              <a:defRPr b="1" i="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Titelmasterformat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02839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ohne Bild Text zentriert Dreispra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 userDrawn="1"/>
        </p:nvSpPr>
        <p:spPr bwMode="auto">
          <a:xfrm>
            <a:off x="1" y="856060"/>
            <a:ext cx="1761392" cy="161925"/>
          </a:xfrm>
          <a:prstGeom prst="rect">
            <a:avLst/>
          </a:prstGeom>
          <a:solidFill>
            <a:schemeClr val="accent6">
              <a:lumMod val="75000"/>
              <a:alpha val="34901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lIns="77925" tIns="38963" rIns="77925" bIns="38963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de-CH" altLang="de-DE" b="0"/>
          </a:p>
        </p:txBody>
      </p:sp>
      <p:cxnSp>
        <p:nvCxnSpPr>
          <p:cNvPr id="7" name="Gerade Verbindung 2"/>
          <p:cNvCxnSpPr>
            <a:cxnSpLocks noChangeShapeType="1"/>
          </p:cNvCxnSpPr>
          <p:nvPr userDrawn="1"/>
        </p:nvCxnSpPr>
        <p:spPr bwMode="auto">
          <a:xfrm flipH="1">
            <a:off x="0" y="844154"/>
            <a:ext cx="9144000" cy="0"/>
          </a:xfrm>
          <a:prstGeom prst="line">
            <a:avLst/>
          </a:prstGeom>
          <a:noFill/>
          <a:ln w="50800" cap="rnd" algn="ctr">
            <a:solidFill>
              <a:schemeClr val="accent6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Textplatzhalter 3"/>
          <p:cNvSpPr>
            <a:spLocks noGrp="1"/>
          </p:cNvSpPr>
          <p:nvPr>
            <p:ph type="body" sz="quarter" idx="14"/>
          </p:nvPr>
        </p:nvSpPr>
        <p:spPr>
          <a:xfrm>
            <a:off x="2123329" y="1275606"/>
            <a:ext cx="6443878" cy="3455938"/>
          </a:xfrm>
          <a:prstGeom prst="rect">
            <a:avLst/>
          </a:prstGeom>
        </p:spPr>
        <p:txBody>
          <a:bodyPr lIns="77925" tIns="38963" rIns="77925" bIns="38963"/>
          <a:lstStyle>
            <a:lvl1pPr marL="292219" indent="-292219">
              <a:buFont typeface="Wingdings" panose="05000000000000000000" pitchFamily="2" charset="2"/>
              <a:buChar char="§"/>
              <a:defRPr sz="2000" baseline="0">
                <a:latin typeface="Calibri" panose="020F0502020204030204" pitchFamily="34" charset="0"/>
              </a:defRPr>
            </a:lvl1pPr>
            <a:lvl2pPr marL="633142" indent="-243516">
              <a:buFont typeface="Wingdings" panose="05000000000000000000" pitchFamily="2" charset="2"/>
              <a:buChar char="ú"/>
              <a:defRPr sz="1700">
                <a:latin typeface="Calibri" panose="020F0502020204030204" pitchFamily="34" charset="0"/>
              </a:defRPr>
            </a:lvl2pPr>
            <a:lvl3pPr marL="974065" indent="-194813">
              <a:buFont typeface="Wingdings" panose="05000000000000000000" pitchFamily="2" charset="2"/>
              <a:buChar char=""/>
              <a:defRPr sz="1700" baseline="0">
                <a:latin typeface="Calibri" panose="020F0502020204030204" pitchFamily="34" charset="0"/>
              </a:defRPr>
            </a:lvl3pPr>
            <a:lvl4pPr marL="1461097" indent="-292219">
              <a:buFont typeface="Wingdings" panose="05000000000000000000" pitchFamily="2" charset="2"/>
              <a:buChar char="ú"/>
              <a:defRPr baseline="0">
                <a:latin typeface="Calibri" panose="020F0502020204030204" pitchFamily="34" charset="0"/>
              </a:defRPr>
            </a:lvl4pPr>
            <a:lvl5pPr marL="1558503" indent="0">
              <a:buNone/>
              <a:defRPr baseline="0">
                <a:latin typeface="Calibri" panose="020F0502020204030204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20" name="Line 8"/>
          <p:cNvSpPr>
            <a:spLocks noChangeShapeType="1"/>
          </p:cNvSpPr>
          <p:nvPr userDrawn="1"/>
        </p:nvSpPr>
        <p:spPr bwMode="auto">
          <a:xfrm>
            <a:off x="8567207" y="4948237"/>
            <a:ext cx="0" cy="195263"/>
          </a:xfrm>
          <a:prstGeom prst="line">
            <a:avLst/>
          </a:prstGeom>
          <a:noFill/>
          <a:ln w="50800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de-CH"/>
          </a:p>
        </p:txBody>
      </p:sp>
      <p:sp>
        <p:nvSpPr>
          <p:cNvPr id="21" name="Foliennummernplatzhalter 1"/>
          <p:cNvSpPr>
            <a:spLocks noGrp="1"/>
          </p:cNvSpPr>
          <p:nvPr>
            <p:ph type="sldNum" sz="quarter" idx="4"/>
          </p:nvPr>
        </p:nvSpPr>
        <p:spPr>
          <a:xfrm>
            <a:off x="8360729" y="4859663"/>
            <a:ext cx="506384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r">
              <a:defRPr sz="11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fld id="{6C860DD3-34C8-481A-BCF8-958105566AFD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9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2123344" y="86916"/>
            <a:ext cx="6443863" cy="702469"/>
          </a:xfrm>
          <a:prstGeom prst="rect">
            <a:avLst/>
          </a:prstGeom>
        </p:spPr>
        <p:txBody>
          <a:bodyPr lIns="77925" tIns="38963" rIns="77925" bIns="38963" anchor="ctr" anchorCtr="0"/>
          <a:lstStyle>
            <a:lvl1pPr marL="0" indent="0">
              <a:buNone/>
              <a:defRPr b="1" i="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Titelmasterformat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65328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ohne Bild Text linksbündig Dreispra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 userDrawn="1"/>
        </p:nvSpPr>
        <p:spPr bwMode="auto">
          <a:xfrm>
            <a:off x="1" y="856060"/>
            <a:ext cx="1761392" cy="161925"/>
          </a:xfrm>
          <a:prstGeom prst="rect">
            <a:avLst/>
          </a:prstGeom>
          <a:solidFill>
            <a:schemeClr val="accent6">
              <a:lumMod val="75000"/>
              <a:alpha val="34901"/>
            </a:schemeClr>
          </a:solidFill>
          <a:ln>
            <a:noFill/>
          </a:ln>
        </p:spPr>
        <p:txBody>
          <a:bodyPr wrap="none" lIns="77925" tIns="38963" rIns="77925" bIns="38963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de-CH" altLang="de-DE" b="0"/>
          </a:p>
        </p:txBody>
      </p:sp>
      <p:cxnSp>
        <p:nvCxnSpPr>
          <p:cNvPr id="7" name="Gerade Verbindung 2"/>
          <p:cNvCxnSpPr>
            <a:cxnSpLocks noChangeShapeType="1"/>
          </p:cNvCxnSpPr>
          <p:nvPr userDrawn="1"/>
        </p:nvCxnSpPr>
        <p:spPr bwMode="auto">
          <a:xfrm flipH="1">
            <a:off x="0" y="844154"/>
            <a:ext cx="9144000" cy="0"/>
          </a:xfrm>
          <a:prstGeom prst="line">
            <a:avLst/>
          </a:prstGeom>
          <a:noFill/>
          <a:ln w="50800" cap="rnd" algn="ctr">
            <a:solidFill>
              <a:schemeClr val="accent6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218549" y="1275606"/>
            <a:ext cx="8348658" cy="3455938"/>
          </a:xfrm>
          <a:prstGeom prst="rect">
            <a:avLst/>
          </a:prstGeom>
        </p:spPr>
        <p:txBody>
          <a:bodyPr lIns="77925" tIns="38963" rIns="77925" bIns="38963"/>
          <a:lstStyle>
            <a:lvl1pPr marL="292219" indent="-292219">
              <a:buFont typeface="Wingdings" panose="05000000000000000000" pitchFamily="2" charset="2"/>
              <a:buChar char="§"/>
              <a:defRPr sz="2000" baseline="0">
                <a:latin typeface="Calibri" panose="020F0502020204030204" pitchFamily="34" charset="0"/>
              </a:defRPr>
            </a:lvl1pPr>
            <a:lvl2pPr marL="633142" indent="-243516">
              <a:buFont typeface="Wingdings" panose="05000000000000000000" pitchFamily="2" charset="2"/>
              <a:buChar char="ú"/>
              <a:defRPr sz="1700">
                <a:latin typeface="Calibri" panose="020F0502020204030204" pitchFamily="34" charset="0"/>
              </a:defRPr>
            </a:lvl2pPr>
            <a:lvl3pPr marL="974065" indent="-194813">
              <a:buFont typeface="Wingdings" panose="05000000000000000000" pitchFamily="2" charset="2"/>
              <a:buChar char=""/>
              <a:defRPr sz="1700" baseline="0">
                <a:latin typeface="Calibri" panose="020F0502020204030204" pitchFamily="34" charset="0"/>
              </a:defRPr>
            </a:lvl3pPr>
            <a:lvl4pPr marL="1461097" indent="-292219">
              <a:buFont typeface="Wingdings" panose="05000000000000000000" pitchFamily="2" charset="2"/>
              <a:buChar char="ú"/>
              <a:defRPr baseline="0">
                <a:latin typeface="Calibri" panose="020F0502020204030204" pitchFamily="34" charset="0"/>
              </a:defRPr>
            </a:lvl4pPr>
            <a:lvl5pPr marL="1558503" indent="0">
              <a:buNone/>
              <a:defRPr baseline="0">
                <a:latin typeface="Calibri" panose="020F0502020204030204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8567207" y="4948237"/>
            <a:ext cx="0" cy="195263"/>
          </a:xfrm>
          <a:prstGeom prst="line">
            <a:avLst/>
          </a:prstGeom>
          <a:noFill/>
          <a:ln w="50800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de-CH"/>
          </a:p>
        </p:txBody>
      </p:sp>
      <p:sp>
        <p:nvSpPr>
          <p:cNvPr id="19" name="Foliennummernplatzhalter 1"/>
          <p:cNvSpPr>
            <a:spLocks noGrp="1"/>
          </p:cNvSpPr>
          <p:nvPr>
            <p:ph type="sldNum" sz="quarter" idx="4"/>
          </p:nvPr>
        </p:nvSpPr>
        <p:spPr>
          <a:xfrm>
            <a:off x="8360729" y="4859663"/>
            <a:ext cx="506384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r">
              <a:defRPr sz="11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fld id="{6C860DD3-34C8-481A-BCF8-958105566AFD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9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2123344" y="86916"/>
            <a:ext cx="6443863" cy="702469"/>
          </a:xfrm>
          <a:prstGeom prst="rect">
            <a:avLst/>
          </a:prstGeom>
        </p:spPr>
        <p:txBody>
          <a:bodyPr lIns="77925" tIns="38963" rIns="77925" bIns="38963" anchor="ctr" anchorCtr="0"/>
          <a:lstStyle>
            <a:lvl1pPr marL="0" indent="0">
              <a:buNone/>
              <a:defRPr b="1" i="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Titelmasterformat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47632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mit Tabelle Dreispra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1" y="856060"/>
            <a:ext cx="1761392" cy="161925"/>
          </a:xfrm>
          <a:prstGeom prst="rect">
            <a:avLst/>
          </a:prstGeom>
          <a:solidFill>
            <a:schemeClr val="accent6">
              <a:lumMod val="75000"/>
              <a:alpha val="34901"/>
            </a:schemeClr>
          </a:solidFill>
          <a:ln>
            <a:noFill/>
          </a:ln>
        </p:spPr>
        <p:txBody>
          <a:bodyPr wrap="none" lIns="77925" tIns="38963" rIns="77925" bIns="38963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de-CH" altLang="de-DE" b="0"/>
          </a:p>
        </p:txBody>
      </p:sp>
      <p:cxnSp>
        <p:nvCxnSpPr>
          <p:cNvPr id="5" name="Gerade Verbindung 2"/>
          <p:cNvCxnSpPr>
            <a:cxnSpLocks noChangeShapeType="1"/>
          </p:cNvCxnSpPr>
          <p:nvPr userDrawn="1"/>
        </p:nvCxnSpPr>
        <p:spPr bwMode="auto">
          <a:xfrm flipH="1">
            <a:off x="0" y="844154"/>
            <a:ext cx="9144000" cy="0"/>
          </a:xfrm>
          <a:prstGeom prst="line">
            <a:avLst/>
          </a:prstGeom>
          <a:noFill/>
          <a:ln w="50800" cap="rnd" algn="ctr">
            <a:solidFill>
              <a:schemeClr val="accent6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Tabellenplatzhalter 10"/>
          <p:cNvSpPr>
            <a:spLocks noGrp="1"/>
          </p:cNvSpPr>
          <p:nvPr>
            <p:ph type="tbl" sz="quarter" idx="13"/>
          </p:nvPr>
        </p:nvSpPr>
        <p:spPr>
          <a:xfrm>
            <a:off x="298938" y="1275606"/>
            <a:ext cx="8261197" cy="3455938"/>
          </a:xfrm>
          <a:prstGeom prst="rect">
            <a:avLst/>
          </a:prstGeom>
        </p:spPr>
        <p:txBody>
          <a:bodyPr lIns="77925" tIns="38963" rIns="77925" bIns="38963"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Tabelle durch Klicken auf Symbol hinzufügen</a:t>
            </a:r>
            <a:endParaRPr lang="de-CH" dirty="0"/>
          </a:p>
        </p:txBody>
      </p:sp>
      <p:sp>
        <p:nvSpPr>
          <p:cNvPr id="16" name="Line 8"/>
          <p:cNvSpPr>
            <a:spLocks noChangeShapeType="1"/>
          </p:cNvSpPr>
          <p:nvPr userDrawn="1"/>
        </p:nvSpPr>
        <p:spPr bwMode="auto">
          <a:xfrm>
            <a:off x="8567207" y="4948237"/>
            <a:ext cx="0" cy="195263"/>
          </a:xfrm>
          <a:prstGeom prst="line">
            <a:avLst/>
          </a:prstGeom>
          <a:noFill/>
          <a:ln w="50800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de-CH"/>
          </a:p>
        </p:txBody>
      </p:sp>
      <p:sp>
        <p:nvSpPr>
          <p:cNvPr id="17" name="Foliennummernplatzhalter 1"/>
          <p:cNvSpPr>
            <a:spLocks noGrp="1"/>
          </p:cNvSpPr>
          <p:nvPr>
            <p:ph type="sldNum" sz="quarter" idx="4"/>
          </p:nvPr>
        </p:nvSpPr>
        <p:spPr>
          <a:xfrm>
            <a:off x="8360729" y="4859663"/>
            <a:ext cx="506384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r">
              <a:defRPr sz="11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fld id="{6C860DD3-34C8-481A-BCF8-958105566AFD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9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2123344" y="86916"/>
            <a:ext cx="6443863" cy="702469"/>
          </a:xfrm>
          <a:prstGeom prst="rect">
            <a:avLst/>
          </a:prstGeom>
        </p:spPr>
        <p:txBody>
          <a:bodyPr lIns="77925" tIns="38963" rIns="77925" bIns="38963" anchor="ctr" anchorCtr="0"/>
          <a:lstStyle>
            <a:lvl1pPr marL="0" indent="0">
              <a:buNone/>
              <a:defRPr b="1" i="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Titelmasterformat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13156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mit Grafik Dreispra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1" y="856060"/>
            <a:ext cx="1761392" cy="161925"/>
          </a:xfrm>
          <a:prstGeom prst="rect">
            <a:avLst/>
          </a:prstGeom>
          <a:solidFill>
            <a:schemeClr val="accent6">
              <a:lumMod val="75000"/>
              <a:alpha val="34901"/>
            </a:schemeClr>
          </a:solidFill>
          <a:ln>
            <a:noFill/>
          </a:ln>
        </p:spPr>
        <p:txBody>
          <a:bodyPr wrap="none" lIns="77925" tIns="38963" rIns="77925" bIns="38963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de-CH" altLang="de-DE" b="0"/>
          </a:p>
        </p:txBody>
      </p:sp>
      <p:cxnSp>
        <p:nvCxnSpPr>
          <p:cNvPr id="5" name="Gerade Verbindung 2"/>
          <p:cNvCxnSpPr>
            <a:cxnSpLocks noChangeShapeType="1"/>
          </p:cNvCxnSpPr>
          <p:nvPr userDrawn="1"/>
        </p:nvCxnSpPr>
        <p:spPr bwMode="auto">
          <a:xfrm flipH="1">
            <a:off x="0" y="844154"/>
            <a:ext cx="9144000" cy="0"/>
          </a:xfrm>
          <a:prstGeom prst="line">
            <a:avLst/>
          </a:prstGeom>
          <a:noFill/>
          <a:ln w="50800" cap="rnd" algn="ctr">
            <a:solidFill>
              <a:schemeClr val="accent6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8567207" y="4948237"/>
            <a:ext cx="0" cy="195263"/>
          </a:xfrm>
          <a:prstGeom prst="line">
            <a:avLst/>
          </a:prstGeom>
          <a:noFill/>
          <a:ln w="50800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de-CH"/>
          </a:p>
        </p:txBody>
      </p:sp>
      <p:sp>
        <p:nvSpPr>
          <p:cNvPr id="12" name="Foliennummernplatzhalter 1"/>
          <p:cNvSpPr>
            <a:spLocks noGrp="1"/>
          </p:cNvSpPr>
          <p:nvPr>
            <p:ph type="sldNum" sz="quarter" idx="4"/>
          </p:nvPr>
        </p:nvSpPr>
        <p:spPr>
          <a:xfrm>
            <a:off x="8360729" y="4859663"/>
            <a:ext cx="506384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r">
              <a:defRPr sz="11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fld id="{6C860DD3-34C8-481A-BCF8-958105566AFD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2123344" y="86916"/>
            <a:ext cx="6443863" cy="702469"/>
          </a:xfrm>
          <a:prstGeom prst="rect">
            <a:avLst/>
          </a:prstGeom>
        </p:spPr>
        <p:txBody>
          <a:bodyPr lIns="77925" tIns="38963" rIns="77925" bIns="38963" anchor="ctr" anchorCtr="0"/>
          <a:lstStyle>
            <a:lvl1pPr marL="0" indent="0">
              <a:buNone/>
              <a:defRPr b="1" i="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Titelmasterformat bearbeiten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sz="quarter" idx="18" hasCustomPrompt="1"/>
          </p:nvPr>
        </p:nvSpPr>
        <p:spPr>
          <a:xfrm>
            <a:off x="1761392" y="1707356"/>
            <a:ext cx="6805246" cy="3024634"/>
          </a:xfrm>
          <a:prstGeom prst="rect">
            <a:avLst/>
          </a:prstGeom>
        </p:spPr>
        <p:txBody>
          <a:bodyPr lIns="77925" tIns="38963" rIns="77925" bIns="38963"/>
          <a:lstStyle>
            <a:lvl1pPr marL="0" indent="0">
              <a:buNone/>
              <a:defRPr sz="2000"/>
            </a:lvl1pPr>
          </a:lstStyle>
          <a:p>
            <a:r>
              <a:rPr lang="de-DE" dirty="0"/>
              <a:t>Objekt durch Klicken auf Symbol hinzufügen</a:t>
            </a:r>
            <a:endParaRPr lang="de-CH" dirty="0"/>
          </a:p>
        </p:txBody>
      </p:sp>
      <p:sp>
        <p:nvSpPr>
          <p:cNvPr id="15" name="Textplatzhalter 6"/>
          <p:cNvSpPr>
            <a:spLocks noGrp="1"/>
          </p:cNvSpPr>
          <p:nvPr>
            <p:ph type="body" sz="quarter" idx="19" hasCustomPrompt="1"/>
          </p:nvPr>
        </p:nvSpPr>
        <p:spPr>
          <a:xfrm>
            <a:off x="1761392" y="1275160"/>
            <a:ext cx="6805246" cy="432197"/>
          </a:xfrm>
          <a:prstGeom prst="rect">
            <a:avLst/>
          </a:prstGeom>
        </p:spPr>
        <p:txBody>
          <a:bodyPr lIns="77925" tIns="38963" rIns="77925" bIns="38963"/>
          <a:lstStyle>
            <a:lvl1pPr marL="0" indent="0">
              <a:buNone/>
              <a:defRPr sz="2000" b="1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dirty="0"/>
              <a:t>Objekttitel einfügen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12679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3453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1" r:id="rId2"/>
    <p:sldLayoutId id="2147483682" r:id="rId3"/>
    <p:sldLayoutId id="2147483683" r:id="rId4"/>
    <p:sldLayoutId id="2147483684" r:id="rId5"/>
    <p:sldLayoutId id="2147483685" r:id="rId6"/>
  </p:sldLayoutIdLst>
  <p:hf sldNum="0" hdr="0" dt="0"/>
  <p:txStyles>
    <p:titleStyle>
      <a:lvl1pPr algn="ctr" defTabSz="779252" rtl="0" eaLnBrk="1" latinLnBrk="0" hangingPunct="1"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2219" indent="-292219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33142" indent="-243516" algn="l" defTabSz="779252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4065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690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53316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2942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2568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194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11820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323529" y="4443413"/>
            <a:ext cx="2212862" cy="592361"/>
          </a:xfrm>
        </p:spPr>
        <p:txBody>
          <a:bodyPr/>
          <a:lstStyle/>
          <a:p>
            <a:r>
              <a:rPr lang="de-CH" dirty="0"/>
              <a:t>20. August 2022</a:t>
            </a:r>
          </a:p>
          <a:p>
            <a:r>
              <a:rPr lang="de-CH" dirty="0"/>
              <a:t>SVP  Delegiertenversammlung</a:t>
            </a:r>
          </a:p>
          <a:p>
            <a:r>
              <a:rPr lang="de-CH" dirty="0"/>
              <a:t>Baar  ZG 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CH" dirty="0"/>
              <a:t>Martin Haab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CH" dirty="0"/>
              <a:t>Nationalrat ZH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CH" dirty="0">
                <a:solidFill>
                  <a:schemeClr val="accent6">
                    <a:lumMod val="50000"/>
                  </a:schemeClr>
                </a:solidFill>
              </a:rPr>
              <a:t>Massentierhaltungsinitiative: </a:t>
            </a:r>
            <a:br>
              <a:rPr lang="de-CH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de-CH" dirty="0">
                <a:solidFill>
                  <a:schemeClr val="accent6">
                    <a:lumMod val="50000"/>
                  </a:schemeClr>
                </a:solidFill>
              </a:rPr>
              <a:t>Warum sie unnötig und schädlich ist</a:t>
            </a:r>
          </a:p>
        </p:txBody>
      </p:sp>
      <p:sp>
        <p:nvSpPr>
          <p:cNvPr id="12" name="Bildplatzhalter 11">
            <a:extLst>
              <a:ext uri="{FF2B5EF4-FFF2-40B4-BE49-F238E27FC236}">
                <a16:creationId xmlns:a16="http://schemas.microsoft.com/office/drawing/2014/main" id="{74E593A6-FA2F-4C5A-8A6B-EC061A48753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pic>
        <p:nvPicPr>
          <p:cNvPr id="13" name="Grafik 12" descr="Ein Bild, das drinnen, Person, Säugetier, Schwein enthält.&#10;&#10;Automatisch generierte Beschreibung">
            <a:extLst>
              <a:ext uri="{FF2B5EF4-FFF2-40B4-BE49-F238E27FC236}">
                <a16:creationId xmlns:a16="http://schemas.microsoft.com/office/drawing/2014/main" id="{9575918D-48D7-4B67-BF16-114312C8F4E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82199" y="1491630"/>
            <a:ext cx="2367644" cy="1780208"/>
          </a:xfrm>
          <a:prstGeom prst="rect">
            <a:avLst/>
          </a:prstGeom>
        </p:spPr>
      </p:pic>
      <p:pic>
        <p:nvPicPr>
          <p:cNvPr id="14" name="Grafik 13" descr="Ein Bild, das Vogel, Hühnervogel, Huhn, schließen enthält.&#10;&#10;Automatisch generierte Beschreibung">
            <a:extLst>
              <a:ext uri="{FF2B5EF4-FFF2-40B4-BE49-F238E27FC236}">
                <a16:creationId xmlns:a16="http://schemas.microsoft.com/office/drawing/2014/main" id="{AF5C69BF-6D3F-467E-A4E7-17DB3289BE0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55776" y="1491630"/>
            <a:ext cx="2016224" cy="1782168"/>
          </a:xfrm>
          <a:prstGeom prst="rect">
            <a:avLst/>
          </a:prstGeom>
        </p:spPr>
      </p:pic>
      <p:pic>
        <p:nvPicPr>
          <p:cNvPr id="15" name="Grafik 14" descr="Ein Bild, das Gras, Kuh, draußen, Himmel enthält.&#10;&#10;Automatisch generierte Beschreibung">
            <a:extLst>
              <a:ext uri="{FF2B5EF4-FFF2-40B4-BE49-F238E27FC236}">
                <a16:creationId xmlns:a16="http://schemas.microsoft.com/office/drawing/2014/main" id="{50C4C605-FE4F-409E-BEE7-03F633633A1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1999" y="1489670"/>
            <a:ext cx="2210199" cy="178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576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platzhalter 9" descr="Ein Bild, das angeordnet, Verkauf enthält.&#10;&#10;Automatisch generierte Beschreibung">
            <a:extLst>
              <a:ext uri="{FF2B5EF4-FFF2-40B4-BE49-F238E27FC236}">
                <a16:creationId xmlns:a16="http://schemas.microsoft.com/office/drawing/2014/main" id="{CB375647-727D-4D2F-B468-310F62E8B56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863600"/>
            <a:ext cx="1761392" cy="4279901"/>
          </a:xfrm>
          <a:ln>
            <a:noFill/>
          </a:ln>
        </p:spPr>
      </p:pic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58DCEAD-34ED-424F-9D9C-D2578CA2D9A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CH" b="0" i="0" dirty="0">
                <a:effectLst/>
                <a:latin typeface="+mn-lt"/>
              </a:rPr>
              <a:t>Ziel: «Ende der industriellen Nutztierhaltung in der Schweiz»</a:t>
            </a:r>
          </a:p>
          <a:p>
            <a:pPr algn="l"/>
            <a:r>
              <a:rPr lang="de-CH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Lösung: Tierhaltung muss MINDESTENS den Bio Suisse Vorgaben von 2018 entsprechen</a:t>
            </a:r>
          </a:p>
          <a:p>
            <a:pPr algn="l"/>
            <a:r>
              <a:rPr lang="de-CH" dirty="0">
                <a:latin typeface="+mn-lt"/>
              </a:rPr>
              <a:t>Importauflagen </a:t>
            </a:r>
          </a:p>
          <a:p>
            <a:pPr algn="l"/>
            <a:r>
              <a:rPr lang="de-CH" dirty="0">
                <a:latin typeface="+mn-lt"/>
              </a:rPr>
              <a:t>25 Jahre Übergangsfrist</a:t>
            </a:r>
          </a:p>
          <a:p>
            <a:pPr algn="l"/>
            <a:endParaRPr lang="de-CH" dirty="0">
              <a:solidFill>
                <a:srgbClr val="5A5A5A"/>
              </a:solidFill>
              <a:latin typeface="Source Sans Pro" panose="020B0503030403020204" pitchFamily="34" charset="0"/>
            </a:endParaRPr>
          </a:p>
          <a:p>
            <a:endParaRPr lang="de-CH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83B323F-2DDC-4C60-B90A-C80AD6F9EF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514350"/>
            <a:fld id="{6C860DD3-34C8-481A-BCF8-958105566AFD}" type="slidenum">
              <a:rPr lang="de-CH">
                <a:latin typeface="Calibri"/>
              </a:rPr>
              <a:pPr defTabSz="514350"/>
              <a:t>2</a:t>
            </a:fld>
            <a:endParaRPr lang="de-CH" dirty="0">
              <a:latin typeface="Calibri"/>
            </a:endParaRP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1FEBB03-E032-4917-B221-E78BC398D94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CH" dirty="0">
                <a:solidFill>
                  <a:schemeClr val="accent6">
                    <a:lumMod val="50000"/>
                  </a:schemeClr>
                </a:solidFill>
              </a:rPr>
              <a:t>Forderungen der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3A148B5-3F4C-47EB-AB98-D241ACE4CD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88024" y="0"/>
            <a:ext cx="1963735" cy="110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555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74985E-1F5A-4442-ABC4-7F8F463F2B2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CH" dirty="0">
                <a:solidFill>
                  <a:schemeClr val="accent6">
                    <a:lumMod val="50000"/>
                  </a:schemeClr>
                </a:solidFill>
              </a:rPr>
              <a:t>Tiere in der Schweizer Landwirtschaft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CEC6DBAB-3A32-4911-A47B-663CA0989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773" y="143186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de-CH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de-CH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652F932-EE2F-4FE2-8BCD-2000283D0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7744" y="51500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de-CH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de-CH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4AA9AFEC-45A7-4B30-B418-65D646198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5450" y="1638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de-CH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de-CH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4C39EFEF-90E5-4F3F-9B34-4A3390740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4815" y="77349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de-CH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de-CH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4D96A3C-E965-4980-B840-4937CD83A62A}"/>
              </a:ext>
            </a:extLst>
          </p:cNvPr>
          <p:cNvSpPr txBox="1"/>
          <p:nvPr/>
        </p:nvSpPr>
        <p:spPr>
          <a:xfrm>
            <a:off x="2190432" y="1161336"/>
            <a:ext cx="6443863" cy="3527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80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Lebensmittelproduzenten und Grasveredler </a:t>
            </a:r>
            <a:br>
              <a:rPr lang="de-CH" sz="1800" b="0" dirty="0">
                <a:latin typeface="+mn-lt"/>
              </a:rPr>
            </a:br>
            <a:r>
              <a:rPr lang="de-CH" sz="1600" b="0" dirty="0">
                <a:latin typeface="+mn-lt"/>
              </a:rPr>
              <a:t>70% der landwirtschaftlichen Nutzfläche sind Dauerwiesen und Weiden. Diese eignen sich nur über die Veredlung von Gras zu Fleisch und Milch für die menschlichen Ernährung.</a:t>
            </a:r>
            <a:br>
              <a:rPr lang="de-CH" sz="1600" b="0" dirty="0">
                <a:latin typeface="+mn-lt"/>
              </a:rPr>
            </a:br>
            <a:endParaRPr lang="de-CH" sz="1800" b="0" dirty="0">
              <a:latin typeface="+mn-lt"/>
            </a:endParaRPr>
          </a:p>
          <a:p>
            <a:r>
              <a:rPr lang="de-CH" sz="180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Düngerlieferanten</a:t>
            </a:r>
            <a:br>
              <a:rPr lang="de-CH" sz="1600" b="0" dirty="0">
                <a:latin typeface="+mn-lt"/>
              </a:rPr>
            </a:br>
            <a:r>
              <a:rPr lang="de-CH" sz="1600" b="0" dirty="0">
                <a:latin typeface="+mn-lt"/>
              </a:rPr>
              <a:t>Gülle und Mist sind wertvolle Nährstofflieferanten, die unser Wiesland und die Ackerkulturen für das Wachstum benötigen. Sie fördern die Humusbildung und damit die Bodenqualität.</a:t>
            </a:r>
            <a:br>
              <a:rPr lang="de-CH" sz="1600" b="0" dirty="0">
                <a:latin typeface="+mn-lt"/>
              </a:rPr>
            </a:br>
            <a:endParaRPr lang="de-CH" sz="1600" dirty="0">
              <a:solidFill>
                <a:schemeClr val="bg2"/>
              </a:solidFill>
              <a:latin typeface="+mn-lt"/>
            </a:endParaRPr>
          </a:p>
          <a:p>
            <a:r>
              <a:rPr lang="de-CH" sz="1800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Foodwaste-Reduzierer</a:t>
            </a:r>
            <a:br>
              <a:rPr lang="de-CH" sz="1600" b="0" dirty="0">
                <a:latin typeface="+mn-lt"/>
              </a:rPr>
            </a:br>
            <a:r>
              <a:rPr lang="de-CH" sz="1600" b="0" dirty="0">
                <a:latin typeface="+mn-lt"/>
              </a:rPr>
              <a:t>Nutztiere verwerten jährlich ca. 365’000 t pflanzliche Nebenprodukte aus der Lebensmittelindustrie und verringern so den </a:t>
            </a:r>
            <a:r>
              <a:rPr lang="de-CH" sz="1600" b="0" dirty="0" err="1">
                <a:latin typeface="+mn-lt"/>
              </a:rPr>
              <a:t>Foodwaste</a:t>
            </a:r>
            <a:r>
              <a:rPr lang="de-CH" sz="1600" b="0" dirty="0">
                <a:latin typeface="+mn-lt"/>
              </a:rPr>
              <a:t>. Wertvolle Kalorien und Nährstoffe landen so indirekt trotzdem in der Humanernährung.</a:t>
            </a:r>
            <a:endParaRPr lang="de-CH" sz="1800" b="0" dirty="0">
              <a:latin typeface="+mn-lt"/>
            </a:endParaRPr>
          </a:p>
        </p:txBody>
      </p:sp>
      <p:pic>
        <p:nvPicPr>
          <p:cNvPr id="7" name="Bildplatzhalter 6" descr="Ein Bild, das Gras, Kuh, Himmel, draußen enthält.&#10;&#10;Automatisch generierte Beschreibung">
            <a:extLst>
              <a:ext uri="{FF2B5EF4-FFF2-40B4-BE49-F238E27FC236}">
                <a16:creationId xmlns:a16="http://schemas.microsoft.com/office/drawing/2014/main" id="{96AF69AD-5053-40BD-ADF4-2E6053322C3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" y="873631"/>
            <a:ext cx="1761392" cy="4269870"/>
          </a:xfrm>
          <a:ln>
            <a:noFill/>
          </a:ln>
        </p:spPr>
      </p:pic>
      <p:sp>
        <p:nvSpPr>
          <p:cNvPr id="14" name="Foliennummernplatzhalter 3">
            <a:extLst>
              <a:ext uri="{FF2B5EF4-FFF2-40B4-BE49-F238E27FC236}">
                <a16:creationId xmlns:a16="http://schemas.microsoft.com/office/drawing/2014/main" id="{71A73494-1EF3-40CF-B2DC-E9DB4BDC7F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8104" y="4859663"/>
            <a:ext cx="506384" cy="273844"/>
          </a:xfrm>
        </p:spPr>
        <p:txBody>
          <a:bodyPr/>
          <a:lstStyle/>
          <a:p>
            <a:pPr defTabSz="685800"/>
            <a:fld id="{6C860DD3-34C8-481A-BCF8-958105566AFD}" type="slidenum">
              <a:rPr lang="de-CH">
                <a:latin typeface="Calibri"/>
              </a:rPr>
              <a:pPr defTabSz="685800"/>
              <a:t>3</a:t>
            </a:fld>
            <a:endParaRPr lang="de-CH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502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905C02-D3A3-4448-AE7D-A012123EDC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dirty="0">
                <a:solidFill>
                  <a:schemeClr val="accent6">
                    <a:lumMod val="50000"/>
                  </a:schemeClr>
                </a:solidFill>
              </a:rPr>
              <a:t>Entwicklung der Tierbestände (in GVE)</a:t>
            </a:r>
            <a:endParaRPr lang="de-CH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2FEFEC8-9F79-4F5E-8FFA-DF9A2486D64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0942" y="1275606"/>
            <a:ext cx="4539227" cy="3469775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545706B7-BFA6-4E05-9FE9-8D4A0043769E}"/>
              </a:ext>
            </a:extLst>
          </p:cNvPr>
          <p:cNvSpPr txBox="1"/>
          <p:nvPr/>
        </p:nvSpPr>
        <p:spPr>
          <a:xfrm>
            <a:off x="7334238" y="4951656"/>
            <a:ext cx="1199367" cy="1754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600" b="0" dirty="0">
                <a:latin typeface="+mj-lt"/>
              </a:rPr>
              <a:t>Bundesamt für Statistik; </a:t>
            </a:r>
            <a:r>
              <a:rPr lang="de-CH" sz="600" b="0" dirty="0" err="1">
                <a:latin typeface="+mj-lt"/>
              </a:rPr>
              <a:t>Agristat</a:t>
            </a:r>
            <a:endParaRPr lang="de-CH" sz="600" b="0" dirty="0">
              <a:latin typeface="+mj-lt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ECE5862-70AC-407C-95BA-8CF247C70809}"/>
              </a:ext>
            </a:extLst>
          </p:cNvPr>
          <p:cNvSpPr txBox="1"/>
          <p:nvPr/>
        </p:nvSpPr>
        <p:spPr>
          <a:xfrm>
            <a:off x="3131840" y="1069331"/>
            <a:ext cx="3608360" cy="9787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b="0" dirty="0" err="1">
                <a:latin typeface="+mn-lt"/>
              </a:rPr>
              <a:t>Tierbestände</a:t>
            </a:r>
            <a:r>
              <a:rPr lang="de-CH" sz="1200" b="0" baseline="30000" dirty="0" err="1">
                <a:latin typeface="+mn-lt"/>
              </a:rPr>
              <a:t>a</a:t>
            </a:r>
            <a:r>
              <a:rPr lang="de-CH" sz="1200" b="0" dirty="0">
                <a:latin typeface="+mn-lt"/>
              </a:rPr>
              <a:t> (in GVE</a:t>
            </a:r>
            <a:r>
              <a:rPr lang="de-CH" sz="1200" b="0" baseline="30000" dirty="0">
                <a:latin typeface="+mn-lt"/>
              </a:rPr>
              <a:t>b</a:t>
            </a:r>
            <a:r>
              <a:rPr lang="de-CH" sz="1200" b="0" dirty="0">
                <a:latin typeface="+mn-lt"/>
              </a:rPr>
              <a:t>) in der Schweiz 1980 und 2020</a:t>
            </a:r>
          </a:p>
          <a:p>
            <a:endParaRPr lang="de-CH" sz="1200" b="0" dirty="0">
              <a:latin typeface="+mn-lt"/>
            </a:endParaRPr>
          </a:p>
          <a:p>
            <a:endParaRPr lang="de-CH" sz="1200" b="0" dirty="0">
              <a:latin typeface="+mn-lt"/>
            </a:endParaRPr>
          </a:p>
          <a:p>
            <a:endParaRPr lang="de-CH" sz="1400" b="0" dirty="0">
              <a:latin typeface="+mn-lt"/>
            </a:endParaRPr>
          </a:p>
          <a:p>
            <a:endParaRPr lang="de-CH" sz="1400" b="0" dirty="0">
              <a:latin typeface="+mn-lt"/>
            </a:endParaRPr>
          </a:p>
        </p:txBody>
      </p:sp>
      <p:pic>
        <p:nvPicPr>
          <p:cNvPr id="8" name="Bildplatzhalter 7" descr="Ein Bild, das Boden, stehend, Hühnervogel, Huhn enthält.&#10;&#10;Automatisch generierte Beschreibung">
            <a:extLst>
              <a:ext uri="{FF2B5EF4-FFF2-40B4-BE49-F238E27FC236}">
                <a16:creationId xmlns:a16="http://schemas.microsoft.com/office/drawing/2014/main" id="{C4464F7E-5CDF-4DA6-BD8A-E142AFFDDDC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7"/>
          <a:stretch/>
        </p:blipFill>
        <p:spPr>
          <a:xfrm>
            <a:off x="1" y="861982"/>
            <a:ext cx="1761392" cy="4281519"/>
          </a:xfrm>
          <a:ln>
            <a:noFill/>
          </a:ln>
        </p:spPr>
      </p:pic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070A3D3B-3959-4E7B-B4EE-B84D752FF8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8104" y="4859663"/>
            <a:ext cx="506384" cy="273844"/>
          </a:xfrm>
        </p:spPr>
        <p:txBody>
          <a:bodyPr/>
          <a:lstStyle/>
          <a:p>
            <a:pPr defTabSz="685800"/>
            <a:fld id="{6C860DD3-34C8-481A-BCF8-958105566AFD}" type="slidenum">
              <a:rPr lang="de-CH">
                <a:latin typeface="Calibri"/>
              </a:rPr>
              <a:pPr defTabSz="685800"/>
              <a:t>4</a:t>
            </a:fld>
            <a:endParaRPr lang="de-CH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2483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platzhalter 6" descr="Ein Bild, das Gras, draußen, Himmel, Kuh enthält.&#10;&#10;Automatisch generierte Beschreibung">
            <a:extLst>
              <a:ext uri="{FF2B5EF4-FFF2-40B4-BE49-F238E27FC236}">
                <a16:creationId xmlns:a16="http://schemas.microsoft.com/office/drawing/2014/main" id="{B21B37BE-A640-481F-BDD6-3A2A3C24BD7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867806"/>
            <a:ext cx="1763688" cy="4269142"/>
          </a:xfrm>
          <a:ln>
            <a:noFill/>
          </a:ln>
        </p:spPr>
      </p:pic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44DE690-A2DB-4BF4-B799-3EC303B089B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123343" y="1167594"/>
            <a:ext cx="6443863" cy="3563950"/>
          </a:xfrm>
        </p:spPr>
        <p:txBody>
          <a:bodyPr/>
          <a:lstStyle/>
          <a:p>
            <a:pPr marL="0" indent="0">
              <a:buNone/>
            </a:pPr>
            <a:r>
              <a:rPr lang="de-CH" b="1" dirty="0">
                <a:solidFill>
                  <a:schemeClr val="accent6">
                    <a:lumMod val="50000"/>
                  </a:schemeClr>
                </a:solidFill>
              </a:rPr>
              <a:t>Es gibt keine Massentierhaltung in der Schweiz!</a:t>
            </a:r>
            <a:br>
              <a:rPr lang="de-CH" sz="1650" b="1" dirty="0">
                <a:solidFill>
                  <a:schemeClr val="bg2"/>
                </a:solidFill>
              </a:rPr>
            </a:br>
            <a:endParaRPr lang="de-CH" sz="900" b="1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de-CH" sz="1600" dirty="0">
                <a:latin typeface="+mn-lt"/>
              </a:rPr>
              <a:t>Schweizer Landwirtschaft hat ein weltweit einzigartiges Niveau beim Tierwohl. Dies dank:</a:t>
            </a:r>
          </a:p>
          <a:p>
            <a:pPr lvl="1"/>
            <a:r>
              <a:rPr lang="de-CH" sz="1600" dirty="0">
                <a:latin typeface="+mn-lt"/>
              </a:rPr>
              <a:t>Strengem Tierschutzgesetz für </a:t>
            </a:r>
            <a:r>
              <a:rPr lang="de-CH" sz="1600" u="sng" dirty="0">
                <a:latin typeface="+mn-lt"/>
              </a:rPr>
              <a:t>ALLE Tierarten </a:t>
            </a:r>
            <a:r>
              <a:rPr lang="de-CH" sz="1600" dirty="0">
                <a:latin typeface="+mn-lt"/>
              </a:rPr>
              <a:t>und für </a:t>
            </a:r>
            <a:br>
              <a:rPr lang="de-CH" sz="1600" dirty="0">
                <a:latin typeface="+mn-lt"/>
              </a:rPr>
            </a:br>
            <a:r>
              <a:rPr lang="de-CH" sz="1600" dirty="0">
                <a:latin typeface="+mn-lt"/>
              </a:rPr>
              <a:t>die verschiedenen Bereiche des Tierwohls</a:t>
            </a:r>
          </a:p>
          <a:p>
            <a:pPr lvl="1"/>
            <a:r>
              <a:rPr lang="de-CH" sz="1600" dirty="0">
                <a:latin typeface="+mn-lt"/>
              </a:rPr>
              <a:t>Festgelegten  Höchsttierbeständen bei Geflügel, Schweinen und Kälbern</a:t>
            </a:r>
          </a:p>
          <a:p>
            <a:pPr lvl="1"/>
            <a:r>
              <a:rPr lang="de-CH" sz="1600" dirty="0">
                <a:latin typeface="+mn-lt"/>
              </a:rPr>
              <a:t>Gut genutzten Anreizprogrammen BTS und RAUS</a:t>
            </a:r>
          </a:p>
          <a:p>
            <a:pPr lvl="1"/>
            <a:r>
              <a:rPr lang="de-CH" sz="1600" dirty="0">
                <a:latin typeface="+mn-lt"/>
              </a:rPr>
              <a:t>Weitergehenden Labelangeboten</a:t>
            </a:r>
          </a:p>
          <a:p>
            <a:pPr lvl="1"/>
            <a:r>
              <a:rPr lang="de-CH" sz="1600" dirty="0">
                <a:latin typeface="+mn-lt"/>
              </a:rPr>
              <a:t>Funktionierendem Kontrollsystem</a:t>
            </a:r>
          </a:p>
          <a:p>
            <a:pPr lvl="1"/>
            <a:r>
              <a:rPr lang="de-CH" sz="1600" dirty="0">
                <a:latin typeface="+mn-lt"/>
                <a:cs typeface="Times New Roman" panose="02020603050405020304" pitchFamily="18" charset="0"/>
              </a:rPr>
              <a:t>Tierhaltung in der Schweiz basiert auf Familienbetrieben</a:t>
            </a:r>
          </a:p>
          <a:p>
            <a:pPr lvl="1"/>
            <a:r>
              <a:rPr lang="de-CH" sz="16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Tierschutzgesetz entwickelt sich stetig weiter!</a:t>
            </a:r>
            <a:endParaRPr lang="de-CH" sz="1600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  <a:p>
            <a:pPr lvl="1"/>
            <a:endParaRPr lang="de-CH" sz="1650" dirty="0"/>
          </a:p>
          <a:p>
            <a:endParaRPr lang="de-CH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4DF6A12-A431-48DD-BCB1-F7E88C1557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C860DD3-34C8-481A-BCF8-958105566AFD}" type="slidenum">
              <a:rPr lang="de-CH" smtClean="0"/>
              <a:t>5</a:t>
            </a:fld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9F93767-8EC3-4ED4-B593-4F98538B899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CH" dirty="0">
                <a:solidFill>
                  <a:schemeClr val="accent6">
                    <a:lumMod val="50000"/>
                  </a:schemeClr>
                </a:solidFill>
              </a:rPr>
              <a:t>Warum die Initiative unnötig ist (I)</a:t>
            </a:r>
          </a:p>
        </p:txBody>
      </p:sp>
    </p:spTree>
    <p:extLst>
      <p:ext uri="{BB962C8B-B14F-4D97-AF65-F5344CB8AC3E}">
        <p14:creationId xmlns:p14="http://schemas.microsoft.com/office/powerpoint/2010/main" val="278866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platzhalter 6" descr="Ein Bild, das Gras, draußen, Himmel, Kuh enthält.&#10;&#10;Automatisch generierte Beschreibung">
            <a:extLst>
              <a:ext uri="{FF2B5EF4-FFF2-40B4-BE49-F238E27FC236}">
                <a16:creationId xmlns:a16="http://schemas.microsoft.com/office/drawing/2014/main" id="{B21B37BE-A640-481F-BDD6-3A2A3C24BD7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867806"/>
            <a:ext cx="1763688" cy="4269142"/>
          </a:xfrm>
          <a:ln>
            <a:noFill/>
          </a:ln>
        </p:spPr>
      </p:pic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44DE690-A2DB-4BF4-B799-3EC303B089B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123343" y="1167594"/>
            <a:ext cx="6443863" cy="3563950"/>
          </a:xfrm>
        </p:spPr>
        <p:txBody>
          <a:bodyPr/>
          <a:lstStyle/>
          <a:p>
            <a:pPr marL="0" indent="0">
              <a:buNone/>
            </a:pPr>
            <a:r>
              <a:rPr lang="de-CH" sz="2000" b="1" dirty="0">
                <a:solidFill>
                  <a:schemeClr val="accent6">
                    <a:lumMod val="50000"/>
                  </a:schemeClr>
                </a:solidFill>
              </a:rPr>
              <a:t>Das gefordertes Angebot gibt es heute bereits</a:t>
            </a:r>
            <a:br>
              <a:rPr lang="de-CH" sz="1650" b="1" dirty="0">
                <a:solidFill>
                  <a:schemeClr val="bg2"/>
                </a:solidFill>
              </a:rPr>
            </a:br>
            <a:endParaRPr lang="de-CH" sz="900" b="1" dirty="0">
              <a:solidFill>
                <a:schemeClr val="bg2"/>
              </a:solidFill>
            </a:endParaRPr>
          </a:p>
          <a:p>
            <a:r>
              <a:rPr lang="de-CH" sz="1800" dirty="0"/>
              <a:t>Verschiedene Labels bieten tierische Produkte gemäss dem von der Initiative geforderten Standard an. </a:t>
            </a:r>
          </a:p>
          <a:p>
            <a:r>
              <a:rPr lang="de-CH" sz="1800" dirty="0"/>
              <a:t>Jeder, der Wert darauf legt, kann sich entsprechend eindecken</a:t>
            </a:r>
          </a:p>
          <a:p>
            <a:r>
              <a:rPr lang="de-CH" sz="1800" dirty="0"/>
              <a:t>Das Angebot ist heute grösser als die Nachfrage: Beim Schweinefleisch landet z.B. die Hälfte des </a:t>
            </a:r>
            <a:r>
              <a:rPr lang="de-CH" sz="1800" dirty="0" err="1"/>
              <a:t>Labelfleisch</a:t>
            </a:r>
            <a:r>
              <a:rPr lang="de-CH" sz="1800" dirty="0"/>
              <a:t> im konventionellen Kanal</a:t>
            </a:r>
          </a:p>
          <a:p>
            <a:pPr lvl="1"/>
            <a:endParaRPr lang="de-CH" sz="1650" dirty="0"/>
          </a:p>
          <a:p>
            <a:endParaRPr lang="de-CH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4DF6A12-A431-48DD-BCB1-F7E88C1557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C860DD3-34C8-481A-BCF8-958105566AFD}" type="slidenum">
              <a:rPr lang="de-CH" smtClean="0"/>
              <a:t>6</a:t>
            </a:fld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9F93767-8EC3-4ED4-B593-4F98538B899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CH" dirty="0">
                <a:solidFill>
                  <a:schemeClr val="accent6">
                    <a:lumMod val="50000"/>
                  </a:schemeClr>
                </a:solidFill>
              </a:rPr>
              <a:t>Warum die Initiative unnötig ist (II)</a:t>
            </a:r>
          </a:p>
        </p:txBody>
      </p:sp>
      <p:pic>
        <p:nvPicPr>
          <p:cNvPr id="1026" name="Picture 2" descr="Bio Suisse – Wikipedia">
            <a:extLst>
              <a:ext uri="{FF2B5EF4-FFF2-40B4-BE49-F238E27FC236}">
                <a16:creationId xmlns:a16="http://schemas.microsoft.com/office/drawing/2014/main" id="{256B169D-884F-4F2F-8590-E3D7D1615C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55293" y="4014449"/>
            <a:ext cx="1036973" cy="845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OME - Demeter Schweiz">
            <a:extLst>
              <a:ext uri="{FF2B5EF4-FFF2-40B4-BE49-F238E27FC236}">
                <a16:creationId xmlns:a16="http://schemas.microsoft.com/office/drawing/2014/main" id="{4BB8E367-C387-4411-BB4D-EC037ACF7C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15886" y="4057266"/>
            <a:ext cx="1584176" cy="73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57097AEE-B232-416B-BADE-76B6BBD4538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93823" y="3909696"/>
            <a:ext cx="1790129" cy="590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973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44DE690-A2DB-4BF4-B799-3EC303B089B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123343" y="1203598"/>
            <a:ext cx="6443863" cy="3527946"/>
          </a:xfrm>
        </p:spPr>
        <p:txBody>
          <a:bodyPr/>
          <a:lstStyle/>
          <a:p>
            <a:r>
              <a:rPr lang="de-CH" sz="2000" dirty="0"/>
              <a:t>Produktion von regionalen Lebensmitteln sinkt, </a:t>
            </a:r>
            <a:r>
              <a:rPr lang="de-CH" sz="2000" b="1" dirty="0">
                <a:solidFill>
                  <a:schemeClr val="accent6">
                    <a:lumMod val="50000"/>
                  </a:schemeClr>
                </a:solidFill>
              </a:rPr>
              <a:t>Importe nehmen in der Folge zu </a:t>
            </a:r>
            <a:r>
              <a:rPr lang="de-CH" dirty="0"/>
              <a:t>(weil sich der Konsum ja nicht automatisch mitändert)</a:t>
            </a:r>
          </a:p>
          <a:p>
            <a:r>
              <a:rPr lang="de-CH" sz="2000" dirty="0"/>
              <a:t>Vorgabe Bio-Standard verunmöglicht </a:t>
            </a:r>
            <a:r>
              <a:rPr lang="de-CH" sz="2000" b="1" dirty="0">
                <a:solidFill>
                  <a:schemeClr val="accent6">
                    <a:lumMod val="50000"/>
                  </a:schemeClr>
                </a:solidFill>
              </a:rPr>
              <a:t>Wahlfreiheit</a:t>
            </a:r>
            <a:r>
              <a:rPr lang="de-CH" sz="20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CH" sz="2000" dirty="0"/>
              <a:t>und nimmt den Labels ihre Daseinsberechtigung </a:t>
            </a:r>
          </a:p>
          <a:p>
            <a:r>
              <a:rPr lang="de-CH" b="1" dirty="0">
                <a:solidFill>
                  <a:schemeClr val="accent6">
                    <a:lumMod val="50000"/>
                  </a:schemeClr>
                </a:solidFill>
              </a:rPr>
              <a:t>Preise</a:t>
            </a:r>
            <a:r>
              <a:rPr lang="de-CH" dirty="0"/>
              <a:t> für Fleisch, Eier, Milchprodukte </a:t>
            </a:r>
            <a:r>
              <a:rPr lang="de-CH" b="1" dirty="0">
                <a:solidFill>
                  <a:schemeClr val="accent6">
                    <a:lumMod val="50000"/>
                  </a:schemeClr>
                </a:solidFill>
              </a:rPr>
              <a:t>steigen </a:t>
            </a:r>
            <a:r>
              <a:rPr lang="de-CH" dirty="0"/>
              <a:t>um 20 bis 40 Prozent</a:t>
            </a:r>
          </a:p>
          <a:p>
            <a:r>
              <a:rPr lang="de-CH" dirty="0"/>
              <a:t>Konflikte mit anderen Vorgaben z.B. Raumplanung (viele zusätzliche Ställe nötig)</a:t>
            </a:r>
          </a:p>
          <a:p>
            <a:pPr lvl="1"/>
            <a:endParaRPr lang="de-CH" sz="1650" dirty="0"/>
          </a:p>
          <a:p>
            <a:endParaRPr lang="de-CH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4DF6A12-A431-48DD-BCB1-F7E88C1557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C860DD3-34C8-481A-BCF8-958105566AFD}" type="slidenum">
              <a:rPr lang="de-CH" smtClean="0"/>
              <a:t>7</a:t>
            </a:fld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9F93767-8EC3-4ED4-B593-4F98538B899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CH" dirty="0">
                <a:solidFill>
                  <a:schemeClr val="accent6">
                    <a:lumMod val="50000"/>
                  </a:schemeClr>
                </a:solidFill>
              </a:rPr>
              <a:t>Warum die Initiative schädlich ist</a:t>
            </a:r>
          </a:p>
        </p:txBody>
      </p:sp>
      <p:pic>
        <p:nvPicPr>
          <p:cNvPr id="10" name="Bildplatzhalter 9" descr="Ein Bild, das drinnen, Person, Schwein, Säugetier enthält.&#10;&#10;Automatisch generierte Beschreibung">
            <a:extLst>
              <a:ext uri="{FF2B5EF4-FFF2-40B4-BE49-F238E27FC236}">
                <a16:creationId xmlns:a16="http://schemas.microsoft.com/office/drawing/2014/main" id="{285A2BDD-6BAD-46A5-8438-C13B5E9B1D2C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612"/>
          <a:stretch/>
        </p:blipFill>
        <p:spPr>
          <a:xfrm>
            <a:off x="1" y="867806"/>
            <a:ext cx="1761392" cy="4275695"/>
          </a:xfrm>
        </p:spPr>
      </p:pic>
    </p:spTree>
    <p:extLst>
      <p:ext uri="{BB962C8B-B14F-4D97-AF65-F5344CB8AC3E}">
        <p14:creationId xmlns:p14="http://schemas.microsoft.com/office/powerpoint/2010/main" val="821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2542370" y="1221600"/>
            <a:ext cx="5630030" cy="3509944"/>
          </a:xfrm>
        </p:spPr>
        <p:txBody>
          <a:bodyPr/>
          <a:lstStyle/>
          <a:p>
            <a:pPr marL="300038" lvl="1" indent="0">
              <a:buNone/>
            </a:pPr>
            <a:r>
              <a:rPr lang="de-CH" sz="1650" dirty="0">
                <a:ea typeface="Times New Roman" panose="02020603050405020304" pitchFamily="18" charset="0"/>
              </a:rPr>
              <a:t>Uns Bäuerinnen und Bauern liegt das Tierwohl am Herzen. Denn nur gut gehaltene Tiere sind gesund und wirtschaftlich!</a:t>
            </a:r>
            <a:br>
              <a:rPr lang="de-CH" sz="1650" dirty="0">
                <a:ea typeface="Times New Roman" panose="02020603050405020304" pitchFamily="18" charset="0"/>
              </a:rPr>
            </a:br>
            <a:endParaRPr lang="de-CH" sz="1650" dirty="0">
              <a:ea typeface="Times New Roman" panose="02020603050405020304" pitchFamily="18" charset="0"/>
            </a:endParaRPr>
          </a:p>
          <a:p>
            <a:pPr marL="300038" lvl="1" indent="0">
              <a:buNone/>
            </a:pPr>
            <a:r>
              <a:rPr lang="de-CH" sz="1650" dirty="0">
                <a:ea typeface="Calibri" panose="020F0502020204030204" pitchFamily="34" charset="0"/>
              </a:rPr>
              <a:t>Wir schauen an 7 Tagen die Woche möglichst gut zu unseren Tieren.</a:t>
            </a:r>
            <a:br>
              <a:rPr lang="de-CH" sz="1650" dirty="0">
                <a:ea typeface="Calibri" panose="020F0502020204030204" pitchFamily="34" charset="0"/>
              </a:rPr>
            </a:br>
            <a:endParaRPr lang="de-CH" sz="1650" dirty="0">
              <a:ea typeface="Calibri" panose="020F0502020204030204" pitchFamily="34" charset="0"/>
            </a:endParaRPr>
          </a:p>
          <a:p>
            <a:pPr marL="300038" lvl="1" indent="0">
              <a:buNone/>
            </a:pPr>
            <a:r>
              <a:rPr lang="de-CH" sz="1650" dirty="0">
                <a:ea typeface="Times New Roman" panose="02020603050405020304" pitchFamily="18" charset="0"/>
              </a:rPr>
              <a:t>Wir sind darauf angewiesen, dass wir unsere Produktionskosten decken können. Mehr Tierwohl bedeutet deshalb höhere Preise. </a:t>
            </a:r>
            <a:br>
              <a:rPr lang="de-CH" sz="1650" dirty="0">
                <a:ea typeface="Times New Roman" panose="02020603050405020304" pitchFamily="18" charset="0"/>
              </a:rPr>
            </a:br>
            <a:endParaRPr lang="de-CH" sz="1650" dirty="0">
              <a:ea typeface="Times New Roman" panose="02020603050405020304" pitchFamily="18" charset="0"/>
            </a:endParaRPr>
          </a:p>
          <a:p>
            <a:pPr marL="300038" lvl="1" indent="0">
              <a:buNone/>
            </a:pPr>
            <a:r>
              <a:rPr lang="de-CH" sz="1650" dirty="0">
                <a:ea typeface="Times New Roman" panose="02020603050405020304" pitchFamily="18" charset="0"/>
              </a:rPr>
              <a:t>Je mehr Menschen </a:t>
            </a:r>
            <a:r>
              <a:rPr lang="de-CH" sz="1650" dirty="0" err="1">
                <a:ea typeface="Times New Roman" panose="02020603050405020304" pitchFamily="18" charset="0"/>
              </a:rPr>
              <a:t>Labelprodukte</a:t>
            </a:r>
            <a:r>
              <a:rPr lang="de-CH" sz="1650" dirty="0">
                <a:ea typeface="Times New Roman" panose="02020603050405020304" pitchFamily="18" charset="0"/>
              </a:rPr>
              <a:t> kaufen, desto mehr Betriebe können umstellen.</a:t>
            </a:r>
            <a:endParaRPr lang="fr-FR" sz="1650" dirty="0"/>
          </a:p>
          <a:p>
            <a:pPr lvl="1"/>
            <a:endParaRPr lang="fr-FR" dirty="0"/>
          </a:p>
          <a:p>
            <a:pPr marL="0" indent="0">
              <a:buNone/>
            </a:pPr>
            <a:endParaRPr lang="fr-FR" dirty="0"/>
          </a:p>
          <a:p>
            <a:pPr lvl="1"/>
            <a:endParaRPr lang="fr-FR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C860DD3-34C8-481A-BCF8-958105566AFD}" type="slidenum">
              <a:rPr lang="de-CH" smtClean="0"/>
              <a:t>8</a:t>
            </a:fld>
            <a:endParaRPr lang="de-CH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CH" dirty="0">
                <a:solidFill>
                  <a:schemeClr val="accent6">
                    <a:lumMod val="50000"/>
                  </a:schemeClr>
                </a:solidFill>
              </a:rPr>
              <a:t>Wichtig zu wissen</a:t>
            </a:r>
            <a:endParaRPr lang="de-CH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9" name="Bildplatzhalter 8" descr="Ein Bild, das drinnen, Person enthält.&#10;&#10;Automatisch generierte Beschreibung">
            <a:extLst>
              <a:ext uri="{FF2B5EF4-FFF2-40B4-BE49-F238E27FC236}">
                <a16:creationId xmlns:a16="http://schemas.microsoft.com/office/drawing/2014/main" id="{D5C034B8-ACED-48DE-893D-BA8B3FAA8B7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856158"/>
            <a:ext cx="1763688" cy="4287342"/>
          </a:xfrm>
        </p:spPr>
      </p:pic>
      <p:pic>
        <p:nvPicPr>
          <p:cNvPr id="11" name="Grafik 10" descr="Herz mit einfarbiger Füllung">
            <a:extLst>
              <a:ext uri="{FF2B5EF4-FFF2-40B4-BE49-F238E27FC236}">
                <a16:creationId xmlns:a16="http://schemas.microsoft.com/office/drawing/2014/main" id="{970B53A2-FE57-46DC-BEE7-2B148A25A2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95736" y="1376574"/>
            <a:ext cx="565688" cy="565688"/>
          </a:xfrm>
          <a:prstGeom prst="rect">
            <a:avLst/>
          </a:prstGeom>
        </p:spPr>
      </p:pic>
      <p:pic>
        <p:nvPicPr>
          <p:cNvPr id="13" name="Grafik 12" descr="Huhn mit einfarbiger Füllung">
            <a:extLst>
              <a:ext uri="{FF2B5EF4-FFF2-40B4-BE49-F238E27FC236}">
                <a16:creationId xmlns:a16="http://schemas.microsoft.com/office/drawing/2014/main" id="{51157CF1-715B-40AB-81FF-5D675166BE3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195736" y="2275973"/>
            <a:ext cx="565688" cy="565688"/>
          </a:xfrm>
          <a:prstGeom prst="rect">
            <a:avLst/>
          </a:prstGeom>
        </p:spPr>
      </p:pic>
      <p:pic>
        <p:nvPicPr>
          <p:cNvPr id="15" name="Grafik 14" descr="Münzen mit einfarbiger Füllung">
            <a:extLst>
              <a:ext uri="{FF2B5EF4-FFF2-40B4-BE49-F238E27FC236}">
                <a16:creationId xmlns:a16="http://schemas.microsoft.com/office/drawing/2014/main" id="{BEA9786F-7529-44D1-9D65-17D8259F93A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flipH="1">
            <a:off x="2272080" y="3306320"/>
            <a:ext cx="489344" cy="489344"/>
          </a:xfrm>
          <a:prstGeom prst="rect">
            <a:avLst/>
          </a:prstGeom>
        </p:spPr>
      </p:pic>
      <p:pic>
        <p:nvPicPr>
          <p:cNvPr id="17" name="Grafik 16" descr="Einkaufskorb mit einfarbiger Füllung">
            <a:extLst>
              <a:ext uri="{FF2B5EF4-FFF2-40B4-BE49-F238E27FC236}">
                <a16:creationId xmlns:a16="http://schemas.microsoft.com/office/drawing/2014/main" id="{EB62E748-5023-463F-9F90-2DFA83BFA90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222366" y="4129375"/>
            <a:ext cx="588769" cy="588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166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56C1ADC6-F030-47FD-A52D-8E12F3850963}"/>
              </a:ext>
            </a:extLst>
          </p:cNvPr>
          <p:cNvSpPr txBox="1"/>
          <p:nvPr/>
        </p:nvSpPr>
        <p:spPr>
          <a:xfrm>
            <a:off x="971600" y="2211710"/>
            <a:ext cx="74168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Danke für das </a:t>
            </a:r>
            <a:r>
              <a:rPr lang="de-CH" sz="36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Vertrauen</a:t>
            </a:r>
            <a:r>
              <a:rPr lang="de-CH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in die Arbeit der Schweizer Bauernfamilien und die Ablehnung der </a:t>
            </a:r>
            <a:r>
              <a:rPr lang="de-CH" sz="36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unnötigen</a:t>
            </a:r>
            <a:r>
              <a:rPr lang="de-CH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und </a:t>
            </a:r>
            <a:r>
              <a:rPr lang="de-CH" sz="36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schädlichen</a:t>
            </a:r>
            <a:r>
              <a:rPr lang="de-CH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Massentierhaltungsinitiative!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85A9FFD7-5645-45C3-8C07-FE615C16A9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9932" y="555526"/>
            <a:ext cx="1440160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867242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-Vorlage SBV Dreisprachig">
  <a:themeElements>
    <a:clrScheme name="SBV">
      <a:dk1>
        <a:srgbClr val="000000"/>
      </a:dk1>
      <a:lt1>
        <a:sysClr val="window" lastClr="FFFFFF"/>
      </a:lt1>
      <a:dk2>
        <a:srgbClr val="968C87"/>
      </a:dk2>
      <a:lt2>
        <a:srgbClr val="9EA400"/>
      </a:lt2>
      <a:accent1>
        <a:srgbClr val="6C6D20"/>
      </a:accent1>
      <a:accent2>
        <a:srgbClr val="000000"/>
      </a:accent2>
      <a:accent3>
        <a:srgbClr val="BAC2C6"/>
      </a:accent3>
      <a:accent4>
        <a:srgbClr val="968C87"/>
      </a:accent4>
      <a:accent5>
        <a:srgbClr val="6C6D20"/>
      </a:accent5>
      <a:accent6>
        <a:srgbClr val="CABC93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-Vorlage SBV_16-9_dreisprachig.potx" id="{FF206168-45E7-4D66-A875-BE18E33D8C8B}" vid="{7CFC1054-7AD4-4C95-A54D-E85116F72A55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Master-Vorlage SBV_16-9_dreisprachig</Template>
  <TotalTime>0</TotalTime>
  <Pages>1</Pages>
  <Words>501</Words>
  <Application>Microsoft Office PowerPoint</Application>
  <PresentationFormat>Bildschirmpräsentation (16:9)</PresentationFormat>
  <Paragraphs>68</Paragraphs>
  <Slides>9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Source Sans Pro</vt:lpstr>
      <vt:lpstr>Wingdings</vt:lpstr>
      <vt:lpstr>Master-Vorlage SBV Dreisprachig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SBV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Giacomini Dominique</dc:creator>
  <cp:lastModifiedBy>Andrea Sommer</cp:lastModifiedBy>
  <cp:revision>312</cp:revision>
  <cp:lastPrinted>2000-03-01T15:32:42Z</cp:lastPrinted>
  <dcterms:created xsi:type="dcterms:W3CDTF">2021-12-22T12:49:41Z</dcterms:created>
  <dcterms:modified xsi:type="dcterms:W3CDTF">2022-08-08T10:56:40Z</dcterms:modified>
</cp:coreProperties>
</file>